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044" y="-2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86" indent="0" algn="ctr">
              <a:buNone/>
              <a:defRPr sz="1500"/>
            </a:lvl2pPr>
            <a:lvl3pPr marL="685772" indent="0" algn="ctr">
              <a:buNone/>
              <a:defRPr sz="1350"/>
            </a:lvl3pPr>
            <a:lvl4pPr marL="1028657" indent="0" algn="ctr">
              <a:buNone/>
              <a:defRPr sz="1200"/>
            </a:lvl4pPr>
            <a:lvl5pPr marL="1371543" indent="0" algn="ctr">
              <a:buNone/>
              <a:defRPr sz="1200"/>
            </a:lvl5pPr>
            <a:lvl6pPr marL="1714428" indent="0" algn="ctr">
              <a:buNone/>
              <a:defRPr sz="1200"/>
            </a:lvl6pPr>
            <a:lvl7pPr marL="2057314" indent="0" algn="ctr">
              <a:buNone/>
              <a:defRPr sz="1200"/>
            </a:lvl7pPr>
            <a:lvl8pPr marL="2400199" indent="0" algn="ctr">
              <a:buNone/>
              <a:defRPr sz="1200"/>
            </a:lvl8pPr>
            <a:lvl9pPr marL="2743085"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90A543-9065-4862-82F9-BDDBD91941BA}"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FD92CE-3DA5-4889-B8EA-EEA3969955C4}" type="slidenum">
              <a:rPr lang="en-GB" smtClean="0"/>
              <a:t>‹#›</a:t>
            </a:fld>
            <a:endParaRPr lang="en-GB"/>
          </a:p>
        </p:txBody>
      </p:sp>
    </p:spTree>
    <p:extLst>
      <p:ext uri="{BB962C8B-B14F-4D97-AF65-F5344CB8AC3E}">
        <p14:creationId xmlns:p14="http://schemas.microsoft.com/office/powerpoint/2010/main" val="2790004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0A543-9065-4862-82F9-BDDBD91941BA}"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FD92CE-3DA5-4889-B8EA-EEA3969955C4}" type="slidenum">
              <a:rPr lang="en-GB" smtClean="0"/>
              <a:t>‹#›</a:t>
            </a:fld>
            <a:endParaRPr lang="en-GB"/>
          </a:p>
        </p:txBody>
      </p:sp>
    </p:spTree>
    <p:extLst>
      <p:ext uri="{BB962C8B-B14F-4D97-AF65-F5344CB8AC3E}">
        <p14:creationId xmlns:p14="http://schemas.microsoft.com/office/powerpoint/2010/main" val="227383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0A543-9065-4862-82F9-BDDBD91941BA}"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FD92CE-3DA5-4889-B8EA-EEA3969955C4}" type="slidenum">
              <a:rPr lang="en-GB" smtClean="0"/>
              <a:t>‹#›</a:t>
            </a:fld>
            <a:endParaRPr lang="en-GB"/>
          </a:p>
        </p:txBody>
      </p:sp>
    </p:spTree>
    <p:extLst>
      <p:ext uri="{BB962C8B-B14F-4D97-AF65-F5344CB8AC3E}">
        <p14:creationId xmlns:p14="http://schemas.microsoft.com/office/powerpoint/2010/main" val="109370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0A543-9065-4862-82F9-BDDBD91941BA}"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FD92CE-3DA5-4889-B8EA-EEA3969955C4}" type="slidenum">
              <a:rPr lang="en-GB" smtClean="0"/>
              <a:t>‹#›</a:t>
            </a:fld>
            <a:endParaRPr lang="en-GB"/>
          </a:p>
        </p:txBody>
      </p:sp>
    </p:spTree>
    <p:extLst>
      <p:ext uri="{BB962C8B-B14F-4D97-AF65-F5344CB8AC3E}">
        <p14:creationId xmlns:p14="http://schemas.microsoft.com/office/powerpoint/2010/main" val="4165198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1800">
                <a:solidFill>
                  <a:schemeClr val="tx1"/>
                </a:solidFill>
              </a:defRPr>
            </a:lvl1pPr>
            <a:lvl2pPr marL="342886" indent="0">
              <a:buNone/>
              <a:defRPr sz="1500">
                <a:solidFill>
                  <a:schemeClr val="tx1">
                    <a:tint val="75000"/>
                  </a:schemeClr>
                </a:solidFill>
              </a:defRPr>
            </a:lvl2pPr>
            <a:lvl3pPr marL="685772" indent="0">
              <a:buNone/>
              <a:defRPr sz="1350">
                <a:solidFill>
                  <a:schemeClr val="tx1">
                    <a:tint val="75000"/>
                  </a:schemeClr>
                </a:solidFill>
              </a:defRPr>
            </a:lvl3pPr>
            <a:lvl4pPr marL="1028657" indent="0">
              <a:buNone/>
              <a:defRPr sz="1200">
                <a:solidFill>
                  <a:schemeClr val="tx1">
                    <a:tint val="75000"/>
                  </a:schemeClr>
                </a:solidFill>
              </a:defRPr>
            </a:lvl4pPr>
            <a:lvl5pPr marL="1371543" indent="0">
              <a:buNone/>
              <a:defRPr sz="1200">
                <a:solidFill>
                  <a:schemeClr val="tx1">
                    <a:tint val="75000"/>
                  </a:schemeClr>
                </a:solidFill>
              </a:defRPr>
            </a:lvl5pPr>
            <a:lvl6pPr marL="1714428" indent="0">
              <a:buNone/>
              <a:defRPr sz="1200">
                <a:solidFill>
                  <a:schemeClr val="tx1">
                    <a:tint val="75000"/>
                  </a:schemeClr>
                </a:solidFill>
              </a:defRPr>
            </a:lvl6pPr>
            <a:lvl7pPr marL="2057314" indent="0">
              <a:buNone/>
              <a:defRPr sz="1200">
                <a:solidFill>
                  <a:schemeClr val="tx1">
                    <a:tint val="75000"/>
                  </a:schemeClr>
                </a:solidFill>
              </a:defRPr>
            </a:lvl7pPr>
            <a:lvl8pPr marL="2400199" indent="0">
              <a:buNone/>
              <a:defRPr sz="1200">
                <a:solidFill>
                  <a:schemeClr val="tx1">
                    <a:tint val="75000"/>
                  </a:schemeClr>
                </a:solidFill>
              </a:defRPr>
            </a:lvl8pPr>
            <a:lvl9pPr marL="2743085"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0A543-9065-4862-82F9-BDDBD91941BA}"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FD92CE-3DA5-4889-B8EA-EEA3969955C4}" type="slidenum">
              <a:rPr lang="en-GB" smtClean="0"/>
              <a:t>‹#›</a:t>
            </a:fld>
            <a:endParaRPr lang="en-GB"/>
          </a:p>
        </p:txBody>
      </p:sp>
    </p:spTree>
    <p:extLst>
      <p:ext uri="{BB962C8B-B14F-4D97-AF65-F5344CB8AC3E}">
        <p14:creationId xmlns:p14="http://schemas.microsoft.com/office/powerpoint/2010/main" val="328598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90A543-9065-4862-82F9-BDDBD91941BA}"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FD92CE-3DA5-4889-B8EA-EEA3969955C4}" type="slidenum">
              <a:rPr lang="en-GB" smtClean="0"/>
              <a:t>‹#›</a:t>
            </a:fld>
            <a:endParaRPr lang="en-GB"/>
          </a:p>
        </p:txBody>
      </p:sp>
    </p:spTree>
    <p:extLst>
      <p:ext uri="{BB962C8B-B14F-4D97-AF65-F5344CB8AC3E}">
        <p14:creationId xmlns:p14="http://schemas.microsoft.com/office/powerpoint/2010/main" val="268529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6"/>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2" y="2428348"/>
            <a:ext cx="2901255" cy="1190095"/>
          </a:xfrm>
        </p:spPr>
        <p:txBody>
          <a:bodyPr anchor="b"/>
          <a:lstStyle>
            <a:lvl1pPr marL="0" indent="0">
              <a:buNone/>
              <a:defRPr sz="1800" b="1"/>
            </a:lvl1pPr>
            <a:lvl2pPr marL="342886" indent="0">
              <a:buNone/>
              <a:defRPr sz="1500" b="1"/>
            </a:lvl2pPr>
            <a:lvl3pPr marL="685772" indent="0">
              <a:buNone/>
              <a:defRPr sz="1350"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199" indent="0">
              <a:buNone/>
              <a:defRPr sz="1200" b="1"/>
            </a:lvl8pPr>
            <a:lvl9pPr marL="2743085"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2" y="3618443"/>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428348"/>
            <a:ext cx="2915543" cy="1190095"/>
          </a:xfrm>
        </p:spPr>
        <p:txBody>
          <a:bodyPr anchor="b"/>
          <a:lstStyle>
            <a:lvl1pPr marL="0" indent="0">
              <a:buNone/>
              <a:defRPr sz="1800" b="1"/>
            </a:lvl1pPr>
            <a:lvl2pPr marL="342886" indent="0">
              <a:buNone/>
              <a:defRPr sz="1500" b="1"/>
            </a:lvl2pPr>
            <a:lvl3pPr marL="685772" indent="0">
              <a:buNone/>
              <a:defRPr sz="1350"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199" indent="0">
              <a:buNone/>
              <a:defRPr sz="1200" b="1"/>
            </a:lvl8pPr>
            <a:lvl9pPr marL="2743085"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618443"/>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90A543-9065-4862-82F9-BDDBD91941BA}" type="datetimeFigureOut">
              <a:rPr lang="en-GB" smtClean="0"/>
              <a:t>12/07/2023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FD92CE-3DA5-4889-B8EA-EEA3969955C4}" type="slidenum">
              <a:rPr lang="en-GB" smtClean="0"/>
              <a:t>‹#›</a:t>
            </a:fld>
            <a:endParaRPr lang="en-GB"/>
          </a:p>
        </p:txBody>
      </p:sp>
    </p:spTree>
    <p:extLst>
      <p:ext uri="{BB962C8B-B14F-4D97-AF65-F5344CB8AC3E}">
        <p14:creationId xmlns:p14="http://schemas.microsoft.com/office/powerpoint/2010/main" val="2113667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90A543-9065-4862-82F9-BDDBD91941BA}" type="datetimeFigureOut">
              <a:rPr lang="en-GB" smtClean="0"/>
              <a:t>12/07/2023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FD92CE-3DA5-4889-B8EA-EEA3969955C4}" type="slidenum">
              <a:rPr lang="en-GB" smtClean="0"/>
              <a:t>‹#›</a:t>
            </a:fld>
            <a:endParaRPr lang="en-GB"/>
          </a:p>
        </p:txBody>
      </p:sp>
    </p:spTree>
    <p:extLst>
      <p:ext uri="{BB962C8B-B14F-4D97-AF65-F5344CB8AC3E}">
        <p14:creationId xmlns:p14="http://schemas.microsoft.com/office/powerpoint/2010/main" val="324220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0A543-9065-4862-82F9-BDDBD91941BA}" type="datetimeFigureOut">
              <a:rPr lang="en-GB" smtClean="0"/>
              <a:t>12/07/2023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FD92CE-3DA5-4889-B8EA-EEA3969955C4}" type="slidenum">
              <a:rPr lang="en-GB" smtClean="0"/>
              <a:t>‹#›</a:t>
            </a:fld>
            <a:endParaRPr lang="en-GB"/>
          </a:p>
        </p:txBody>
      </p:sp>
    </p:spTree>
    <p:extLst>
      <p:ext uri="{BB962C8B-B14F-4D97-AF65-F5344CB8AC3E}">
        <p14:creationId xmlns:p14="http://schemas.microsoft.com/office/powerpoint/2010/main" val="49328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2"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199" indent="0">
              <a:buNone/>
              <a:defRPr sz="750"/>
            </a:lvl8pPr>
            <a:lvl9pPr marL="274308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90A543-9065-4862-82F9-BDDBD91941BA}"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FD92CE-3DA5-4889-B8EA-EEA3969955C4}" type="slidenum">
              <a:rPr lang="en-GB" smtClean="0"/>
              <a:t>‹#›</a:t>
            </a:fld>
            <a:endParaRPr lang="en-GB"/>
          </a:p>
        </p:txBody>
      </p:sp>
    </p:spTree>
    <p:extLst>
      <p:ext uri="{BB962C8B-B14F-4D97-AF65-F5344CB8AC3E}">
        <p14:creationId xmlns:p14="http://schemas.microsoft.com/office/powerpoint/2010/main" val="2444746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400"/>
            </a:lvl1pPr>
            <a:lvl2pPr marL="342886" indent="0">
              <a:buNone/>
              <a:defRPr sz="2100"/>
            </a:lvl2pPr>
            <a:lvl3pPr marL="685772" indent="0">
              <a:buNone/>
              <a:defRPr sz="1800"/>
            </a:lvl3pPr>
            <a:lvl4pPr marL="1028657" indent="0">
              <a:buNone/>
              <a:defRPr sz="1500"/>
            </a:lvl4pPr>
            <a:lvl5pPr marL="1371543" indent="0">
              <a:buNone/>
              <a:defRPr sz="1500"/>
            </a:lvl5pPr>
            <a:lvl6pPr marL="1714428" indent="0">
              <a:buNone/>
              <a:defRPr sz="1500"/>
            </a:lvl6pPr>
            <a:lvl7pPr marL="2057314" indent="0">
              <a:buNone/>
              <a:defRPr sz="1500"/>
            </a:lvl7pPr>
            <a:lvl8pPr marL="2400199" indent="0">
              <a:buNone/>
              <a:defRPr sz="1500"/>
            </a:lvl8pPr>
            <a:lvl9pPr marL="2743085"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2"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199" indent="0">
              <a:buNone/>
              <a:defRPr sz="750"/>
            </a:lvl8pPr>
            <a:lvl9pPr marL="274308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90A543-9065-4862-82F9-BDDBD91941BA}"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FD92CE-3DA5-4889-B8EA-EEA3969955C4}" type="slidenum">
              <a:rPr lang="en-GB" smtClean="0"/>
              <a:t>‹#›</a:t>
            </a:fld>
            <a:endParaRPr lang="en-GB"/>
          </a:p>
        </p:txBody>
      </p:sp>
    </p:spTree>
    <p:extLst>
      <p:ext uri="{BB962C8B-B14F-4D97-AF65-F5344CB8AC3E}">
        <p14:creationId xmlns:p14="http://schemas.microsoft.com/office/powerpoint/2010/main" val="388055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6"/>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590A543-9065-4862-82F9-BDDBD91941BA}" type="datetimeFigureOut">
              <a:rPr lang="en-GB" smtClean="0"/>
              <a:t>12/07/2023</a:t>
            </a:fld>
            <a:endParaRPr lang="en-GB"/>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5FD92CE-3DA5-4889-B8EA-EEA3969955C4}" type="slidenum">
              <a:rPr lang="en-GB" smtClean="0"/>
              <a:t>‹#›</a:t>
            </a:fld>
            <a:endParaRPr lang="en-GB"/>
          </a:p>
        </p:txBody>
      </p:sp>
    </p:spTree>
    <p:extLst>
      <p:ext uri="{BB962C8B-B14F-4D97-AF65-F5344CB8AC3E}">
        <p14:creationId xmlns:p14="http://schemas.microsoft.com/office/powerpoint/2010/main" val="3279194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72"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3" indent="-171443" algn="l" defTabSz="685772"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8" indent="-171443" algn="l" defTabSz="685772"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14" indent="-171443" algn="l" defTabSz="685772"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00"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85"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71"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57"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43"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28" indent="-171443" algn="l" defTabSz="685772"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72" rtl="0" eaLnBrk="1" latinLnBrk="0" hangingPunct="1">
        <a:defRPr sz="1350" kern="1200">
          <a:solidFill>
            <a:schemeClr val="tx1"/>
          </a:solidFill>
          <a:latin typeface="+mn-lt"/>
          <a:ea typeface="+mn-ea"/>
          <a:cs typeface="+mn-cs"/>
        </a:defRPr>
      </a:lvl1pPr>
      <a:lvl2pPr marL="342886" algn="l" defTabSz="685772" rtl="0" eaLnBrk="1" latinLnBrk="0" hangingPunct="1">
        <a:defRPr sz="1350" kern="1200">
          <a:solidFill>
            <a:schemeClr val="tx1"/>
          </a:solidFill>
          <a:latin typeface="+mn-lt"/>
          <a:ea typeface="+mn-ea"/>
          <a:cs typeface="+mn-cs"/>
        </a:defRPr>
      </a:lvl2pPr>
      <a:lvl3pPr marL="685772" algn="l" defTabSz="685772" rtl="0" eaLnBrk="1" latinLnBrk="0" hangingPunct="1">
        <a:defRPr sz="1350" kern="1200">
          <a:solidFill>
            <a:schemeClr val="tx1"/>
          </a:solidFill>
          <a:latin typeface="+mn-lt"/>
          <a:ea typeface="+mn-ea"/>
          <a:cs typeface="+mn-cs"/>
        </a:defRPr>
      </a:lvl3pPr>
      <a:lvl4pPr marL="1028657" algn="l" defTabSz="685772" rtl="0" eaLnBrk="1" latinLnBrk="0" hangingPunct="1">
        <a:defRPr sz="1350" kern="1200">
          <a:solidFill>
            <a:schemeClr val="tx1"/>
          </a:solidFill>
          <a:latin typeface="+mn-lt"/>
          <a:ea typeface="+mn-ea"/>
          <a:cs typeface="+mn-cs"/>
        </a:defRPr>
      </a:lvl4pPr>
      <a:lvl5pPr marL="1371543" algn="l" defTabSz="685772" rtl="0" eaLnBrk="1" latinLnBrk="0" hangingPunct="1">
        <a:defRPr sz="1350" kern="1200">
          <a:solidFill>
            <a:schemeClr val="tx1"/>
          </a:solidFill>
          <a:latin typeface="+mn-lt"/>
          <a:ea typeface="+mn-ea"/>
          <a:cs typeface="+mn-cs"/>
        </a:defRPr>
      </a:lvl5pPr>
      <a:lvl6pPr marL="1714428" algn="l" defTabSz="685772" rtl="0" eaLnBrk="1" latinLnBrk="0" hangingPunct="1">
        <a:defRPr sz="1350" kern="1200">
          <a:solidFill>
            <a:schemeClr val="tx1"/>
          </a:solidFill>
          <a:latin typeface="+mn-lt"/>
          <a:ea typeface="+mn-ea"/>
          <a:cs typeface="+mn-cs"/>
        </a:defRPr>
      </a:lvl6pPr>
      <a:lvl7pPr marL="2057314" algn="l" defTabSz="685772" rtl="0" eaLnBrk="1" latinLnBrk="0" hangingPunct="1">
        <a:defRPr sz="1350" kern="1200">
          <a:solidFill>
            <a:schemeClr val="tx1"/>
          </a:solidFill>
          <a:latin typeface="+mn-lt"/>
          <a:ea typeface="+mn-ea"/>
          <a:cs typeface="+mn-cs"/>
        </a:defRPr>
      </a:lvl7pPr>
      <a:lvl8pPr marL="2400199" algn="l" defTabSz="685772" rtl="0" eaLnBrk="1" latinLnBrk="0" hangingPunct="1">
        <a:defRPr sz="1350" kern="1200">
          <a:solidFill>
            <a:schemeClr val="tx1"/>
          </a:solidFill>
          <a:latin typeface="+mn-lt"/>
          <a:ea typeface="+mn-ea"/>
          <a:cs typeface="+mn-cs"/>
        </a:defRPr>
      </a:lvl8pPr>
      <a:lvl9pPr marL="2743085" algn="l" defTabSz="68577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552AD55-84DC-4289-A7D3-5E309AA21EF4}"/>
              </a:ext>
            </a:extLst>
          </p:cNvPr>
          <p:cNvSpPr txBox="1"/>
          <p:nvPr/>
        </p:nvSpPr>
        <p:spPr>
          <a:xfrm>
            <a:off x="494269" y="825826"/>
            <a:ext cx="1460440" cy="1495218"/>
          </a:xfrm>
          <a:prstGeom prst="rect">
            <a:avLst/>
          </a:prstGeom>
          <a:noFill/>
          <a:ln w="19050">
            <a:solidFill>
              <a:srgbClr val="7030A0"/>
            </a:solidFill>
          </a:ln>
        </p:spPr>
        <p:txBody>
          <a:bodyPr wrap="square" rtlCol="0">
            <a:spAutoFit/>
          </a:bodyPr>
          <a:lstStyle>
            <a:defPPr>
              <a:defRPr lang="en-US"/>
            </a:defPPr>
            <a:lvl1pPr algn="ctr">
              <a:defRPr sz="1013"/>
            </a:lvl1pPr>
          </a:lstStyle>
          <a:p>
            <a:r>
              <a:rPr lang="en-US" b="1" u="sng" dirty="0"/>
              <a:t>INDEPENDENT</a:t>
            </a:r>
          </a:p>
          <a:p>
            <a:r>
              <a:rPr lang="en-GB" b="1" dirty="0"/>
              <a:t>A school which is separate from Government or locally maintained school funding with an independent Governance Framework. </a:t>
            </a:r>
          </a:p>
        </p:txBody>
      </p:sp>
      <p:sp>
        <p:nvSpPr>
          <p:cNvPr id="8" name="TextBox 7">
            <a:extLst>
              <a:ext uri="{FF2B5EF4-FFF2-40B4-BE49-F238E27FC236}">
                <a16:creationId xmlns:a16="http://schemas.microsoft.com/office/drawing/2014/main" id="{846C4303-8213-4AD8-BBA3-44440CB34BC4}"/>
              </a:ext>
            </a:extLst>
          </p:cNvPr>
          <p:cNvSpPr txBox="1"/>
          <p:nvPr/>
        </p:nvSpPr>
        <p:spPr>
          <a:xfrm>
            <a:off x="4789351" y="903764"/>
            <a:ext cx="1574380" cy="1339341"/>
          </a:xfrm>
          <a:prstGeom prst="rect">
            <a:avLst/>
          </a:prstGeom>
          <a:noFill/>
          <a:ln w="19050">
            <a:solidFill>
              <a:srgbClr val="7030A0"/>
            </a:solidFill>
          </a:ln>
        </p:spPr>
        <p:txBody>
          <a:bodyPr wrap="square" rtlCol="0">
            <a:spAutoFit/>
          </a:bodyPr>
          <a:lstStyle>
            <a:defPPr>
              <a:defRPr lang="en-US"/>
            </a:defPPr>
            <a:lvl1pPr algn="ctr">
              <a:defRPr sz="1013"/>
            </a:lvl1pPr>
          </a:lstStyle>
          <a:p>
            <a:r>
              <a:rPr lang="en-US" b="1" u="sng" dirty="0"/>
              <a:t>GOVERNANCE</a:t>
            </a:r>
          </a:p>
          <a:p>
            <a:r>
              <a:rPr lang="en-GB" b="1" dirty="0"/>
              <a:t>Confident, strong, strategic leadership which leads to robust accountability, oversight and assurance for good educational and financial performance.  </a:t>
            </a:r>
          </a:p>
        </p:txBody>
      </p:sp>
      <p:sp>
        <p:nvSpPr>
          <p:cNvPr id="10" name="Rectangle: Rounded Corners 9">
            <a:extLst>
              <a:ext uri="{FF2B5EF4-FFF2-40B4-BE49-F238E27FC236}">
                <a16:creationId xmlns:a16="http://schemas.microsoft.com/office/drawing/2014/main" id="{4EEC0029-B659-46E7-8D5B-6B572E45E42F}"/>
              </a:ext>
            </a:extLst>
          </p:cNvPr>
          <p:cNvSpPr/>
          <p:nvPr/>
        </p:nvSpPr>
        <p:spPr>
          <a:xfrm>
            <a:off x="2363610" y="810265"/>
            <a:ext cx="2016840" cy="1531822"/>
          </a:xfrm>
          <a:prstGeom prst="roundRect">
            <a:avLst/>
          </a:prstGeom>
          <a:solidFill>
            <a:schemeClr val="accent3">
              <a:lumMod val="20000"/>
              <a:lumOff val="80000"/>
            </a:schemeClr>
          </a:solid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
              </a:spcBef>
              <a:buSzPts val="850"/>
              <a:tabLst>
                <a:tab pos="584175" algn="l"/>
                <a:tab pos="584811" algn="l"/>
              </a:tabLst>
            </a:pPr>
            <a:r>
              <a:rPr lang="en-GB" sz="900" dirty="0">
                <a:solidFill>
                  <a:schemeClr val="tx1"/>
                </a:solidFill>
                <a:latin typeface="Comic Sans MS" panose="030F0702030302020204" pitchFamily="66" charset="0"/>
                <a:ea typeface="Comic Sans MS" panose="030F0702030302020204" pitchFamily="66" charset="0"/>
                <a:cs typeface="Comic Sans MS" panose="030F0702030302020204" pitchFamily="66" charset="0"/>
              </a:rPr>
              <a:t>Meadows School is a specialist, </a:t>
            </a:r>
            <a:r>
              <a:rPr lang="en-GB" sz="900" b="1" dirty="0">
                <a:solidFill>
                  <a:schemeClr val="tx1"/>
                </a:solidFill>
                <a:latin typeface="Comic Sans MS" panose="030F0702030302020204" pitchFamily="66" charset="0"/>
                <a:ea typeface="Comic Sans MS" panose="030F0702030302020204" pitchFamily="66" charset="0"/>
                <a:cs typeface="Comic Sans MS" panose="030F0702030302020204" pitchFamily="66" charset="0"/>
              </a:rPr>
              <a:t>independent</a:t>
            </a:r>
            <a:r>
              <a:rPr lang="en-GB" sz="900" dirty="0">
                <a:solidFill>
                  <a:schemeClr val="tx1"/>
                </a:solidFill>
                <a:latin typeface="Comic Sans MS" panose="030F0702030302020204" pitchFamily="66" charset="0"/>
                <a:ea typeface="Comic Sans MS" panose="030F0702030302020204" pitchFamily="66" charset="0"/>
                <a:cs typeface="Comic Sans MS" panose="030F0702030302020204" pitchFamily="66" charset="0"/>
              </a:rPr>
              <a:t> school for young people who have had disrupted education and trauma. </a:t>
            </a:r>
          </a:p>
          <a:p>
            <a:pPr algn="ctr">
              <a:spcBef>
                <a:spcPts val="40"/>
              </a:spcBef>
              <a:buSzPts val="850"/>
              <a:tabLst>
                <a:tab pos="584175" algn="l"/>
                <a:tab pos="584811" algn="l"/>
              </a:tabLst>
            </a:pPr>
            <a:endParaRPr lang="en-GB" sz="900" dirty="0">
              <a:solidFill>
                <a:schemeClr val="tx1"/>
              </a:solidFill>
              <a:latin typeface="Comic Sans MS" panose="030F0702030302020204" pitchFamily="66" charset="0"/>
              <a:ea typeface="Comic Sans MS" panose="030F0702030302020204" pitchFamily="66" charset="0"/>
              <a:cs typeface="Comic Sans MS" panose="030F0702030302020204" pitchFamily="66" charset="0"/>
            </a:endParaRPr>
          </a:p>
          <a:p>
            <a:pPr algn="ctr">
              <a:spcBef>
                <a:spcPts val="40"/>
              </a:spcBef>
              <a:buSzPts val="850"/>
              <a:tabLst>
                <a:tab pos="584175" algn="l"/>
                <a:tab pos="584811" algn="l"/>
              </a:tabLst>
            </a:pPr>
            <a:r>
              <a:rPr lang="en-GB" sz="900" dirty="0">
                <a:solidFill>
                  <a:schemeClr val="tx1"/>
                </a:solidFill>
                <a:latin typeface="Comic Sans MS" panose="030F0702030302020204" pitchFamily="66" charset="0"/>
                <a:ea typeface="Comic Sans MS" panose="030F0702030302020204" pitchFamily="66" charset="0"/>
                <a:cs typeface="Comic Sans MS" panose="030F0702030302020204" pitchFamily="66" charset="0"/>
              </a:rPr>
              <a:t>Meadows School provides a creative and environmentally orientated curriculum within a strong </a:t>
            </a:r>
            <a:r>
              <a:rPr lang="en-GB" sz="900" b="1" dirty="0">
                <a:solidFill>
                  <a:schemeClr val="tx1"/>
                </a:solidFill>
                <a:latin typeface="Comic Sans MS" panose="030F0702030302020204" pitchFamily="66" charset="0"/>
                <a:ea typeface="Comic Sans MS" panose="030F0702030302020204" pitchFamily="66" charset="0"/>
                <a:cs typeface="Comic Sans MS" panose="030F0702030302020204" pitchFamily="66" charset="0"/>
              </a:rPr>
              <a:t>Governance</a:t>
            </a:r>
            <a:r>
              <a:rPr lang="en-GB" sz="900" dirty="0">
                <a:solidFill>
                  <a:schemeClr val="tx1"/>
                </a:solidFill>
                <a:latin typeface="Comic Sans MS" panose="030F0702030302020204" pitchFamily="66" charset="0"/>
                <a:ea typeface="Comic Sans MS" panose="030F0702030302020204" pitchFamily="66" charset="0"/>
                <a:cs typeface="Comic Sans MS" panose="030F0702030302020204" pitchFamily="66" charset="0"/>
              </a:rPr>
              <a:t> framework. </a:t>
            </a:r>
          </a:p>
          <a:p>
            <a:pPr algn="ctr">
              <a:spcBef>
                <a:spcPts val="40"/>
              </a:spcBef>
              <a:buSzPts val="850"/>
              <a:tabLst>
                <a:tab pos="584175" algn="l"/>
                <a:tab pos="584811" algn="l"/>
              </a:tabLst>
            </a:pPr>
            <a:endParaRPr lang="en-US" sz="900" dirty="0">
              <a:solidFill>
                <a:schemeClr val="tx1"/>
              </a:solidFill>
              <a:latin typeface="Comic Sans MS" panose="030F0702030302020204" pitchFamily="66" charset="0"/>
              <a:ea typeface="Comic Sans MS" panose="030F0702030302020204" pitchFamily="66" charset="0"/>
              <a:cs typeface="Comic Sans MS" panose="030F0702030302020204" pitchFamily="66" charset="0"/>
            </a:endParaRPr>
          </a:p>
        </p:txBody>
      </p:sp>
      <p:cxnSp>
        <p:nvCxnSpPr>
          <p:cNvPr id="16" name="Straight Arrow Connector 15">
            <a:extLst>
              <a:ext uri="{FF2B5EF4-FFF2-40B4-BE49-F238E27FC236}">
                <a16:creationId xmlns:a16="http://schemas.microsoft.com/office/drawing/2014/main" id="{14BE69BE-316F-4D2F-8D94-CFF2161FAA5C}"/>
              </a:ext>
            </a:extLst>
          </p:cNvPr>
          <p:cNvCxnSpPr>
            <a:cxnSpLocks/>
            <a:stCxn id="10" idx="1"/>
            <a:endCxn id="4" idx="3"/>
          </p:cNvCxnSpPr>
          <p:nvPr/>
        </p:nvCxnSpPr>
        <p:spPr>
          <a:xfrm flipH="1" flipV="1">
            <a:off x="1954709" y="1573435"/>
            <a:ext cx="408901" cy="2741"/>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9E6E8862-0052-4AB6-AB1F-2DA8131CE564}"/>
              </a:ext>
            </a:extLst>
          </p:cNvPr>
          <p:cNvSpPr txBox="1"/>
          <p:nvPr/>
        </p:nvSpPr>
        <p:spPr>
          <a:xfrm>
            <a:off x="1085082" y="2603005"/>
            <a:ext cx="4747782" cy="369332"/>
          </a:xfrm>
          <a:prstGeom prst="rect">
            <a:avLst/>
          </a:prstGeom>
          <a:noFill/>
        </p:spPr>
        <p:txBody>
          <a:bodyPr wrap="square" rtlCol="0">
            <a:spAutoFit/>
          </a:bodyPr>
          <a:lstStyle>
            <a:defPPr>
              <a:defRPr lang="en-US"/>
            </a:defPPr>
            <a:lvl1pPr algn="ctr">
              <a:defRPr b="1" u="sng"/>
            </a:lvl1pPr>
          </a:lstStyle>
          <a:p>
            <a:r>
              <a:rPr lang="en-GB" dirty="0"/>
              <a:t>M</a:t>
            </a:r>
            <a:r>
              <a:rPr lang="en-US" dirty="0" err="1"/>
              <a:t>eadows</a:t>
            </a:r>
            <a:r>
              <a:rPr lang="en-US" dirty="0"/>
              <a:t> School Governance Framework</a:t>
            </a:r>
            <a:endParaRPr lang="en-GB" dirty="0"/>
          </a:p>
        </p:txBody>
      </p:sp>
      <p:cxnSp>
        <p:nvCxnSpPr>
          <p:cNvPr id="24" name="Straight Arrow Connector 23">
            <a:extLst>
              <a:ext uri="{FF2B5EF4-FFF2-40B4-BE49-F238E27FC236}">
                <a16:creationId xmlns:a16="http://schemas.microsoft.com/office/drawing/2014/main" id="{8912DD35-D4A3-4016-BD8D-77A1960E402A}"/>
              </a:ext>
            </a:extLst>
          </p:cNvPr>
          <p:cNvCxnSpPr>
            <a:cxnSpLocks/>
            <a:stCxn id="10" idx="3"/>
            <a:endCxn id="8" idx="1"/>
          </p:cNvCxnSpPr>
          <p:nvPr/>
        </p:nvCxnSpPr>
        <p:spPr>
          <a:xfrm flipV="1">
            <a:off x="4380450" y="1573435"/>
            <a:ext cx="408901" cy="2741"/>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998B8DF-BB39-4D41-8775-575AAD03CBB7}"/>
              </a:ext>
            </a:extLst>
          </p:cNvPr>
          <p:cNvSpPr txBox="1"/>
          <p:nvPr/>
        </p:nvSpPr>
        <p:spPr>
          <a:xfrm>
            <a:off x="362451" y="3259509"/>
            <a:ext cx="2785279" cy="588751"/>
          </a:xfrm>
          <a:prstGeom prst="rect">
            <a:avLst/>
          </a:prstGeom>
          <a:noFill/>
          <a:ln w="19050">
            <a:solidFill>
              <a:srgbClr val="7030A0"/>
            </a:solidFill>
          </a:ln>
        </p:spPr>
        <p:txBody>
          <a:bodyPr wrap="square" rtlCol="0">
            <a:spAutoFit/>
          </a:bodyPr>
          <a:lstStyle>
            <a:defPPr>
              <a:defRPr lang="en-US"/>
            </a:defPPr>
            <a:lvl1pPr algn="ctr">
              <a:defRPr sz="1013"/>
            </a:lvl1pPr>
          </a:lstStyle>
          <a:p>
            <a:r>
              <a:rPr lang="en-GB" sz="1200" b="1" u="sng" dirty="0"/>
              <a:t>P</a:t>
            </a:r>
            <a:r>
              <a:rPr lang="en-US" sz="1200" b="1" u="sng" dirty="0" err="1"/>
              <a:t>roprietors</a:t>
            </a:r>
            <a:r>
              <a:rPr lang="en-US" sz="1200" b="1" u="sng" dirty="0"/>
              <a:t>: Meadows Care Directors</a:t>
            </a:r>
          </a:p>
          <a:p>
            <a:r>
              <a:rPr lang="en-US" dirty="0"/>
              <a:t>Dr Jane Toner</a:t>
            </a:r>
          </a:p>
          <a:p>
            <a:r>
              <a:rPr lang="en-US" dirty="0"/>
              <a:t>Jonathan Rigg</a:t>
            </a:r>
          </a:p>
        </p:txBody>
      </p:sp>
      <p:sp>
        <p:nvSpPr>
          <p:cNvPr id="30" name="Rectangle: Rounded Corners 29">
            <a:extLst>
              <a:ext uri="{FF2B5EF4-FFF2-40B4-BE49-F238E27FC236}">
                <a16:creationId xmlns:a16="http://schemas.microsoft.com/office/drawing/2014/main" id="{8ED2AEB3-6FAD-48D4-B4FF-59989F8B1054}"/>
              </a:ext>
            </a:extLst>
          </p:cNvPr>
          <p:cNvSpPr/>
          <p:nvPr/>
        </p:nvSpPr>
        <p:spPr>
          <a:xfrm>
            <a:off x="3463605" y="3257866"/>
            <a:ext cx="3048811" cy="739591"/>
          </a:xfrm>
          <a:prstGeom prst="roundRect">
            <a:avLst/>
          </a:prstGeom>
          <a:solidFill>
            <a:schemeClr val="accent3">
              <a:lumMod val="20000"/>
              <a:lumOff val="80000"/>
            </a:schemeClr>
          </a:solid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
              </a:spcBef>
              <a:buSzPts val="850"/>
              <a:tabLst>
                <a:tab pos="584175" algn="l"/>
                <a:tab pos="584811" algn="l"/>
              </a:tabLst>
            </a:pPr>
            <a:r>
              <a:rPr lang="en-GB" sz="900" dirty="0">
                <a:solidFill>
                  <a:schemeClr val="tx1"/>
                </a:solidFill>
                <a:latin typeface="Comic Sans MS" panose="030F0702030302020204" pitchFamily="66" charset="0"/>
              </a:rPr>
              <a:t>As Directors and sole owners of Meadows Care, the Directors have legal, moral and financial responsibility for Meadows School</a:t>
            </a:r>
          </a:p>
        </p:txBody>
      </p:sp>
      <p:sp>
        <p:nvSpPr>
          <p:cNvPr id="36" name="TextBox 35">
            <a:extLst>
              <a:ext uri="{FF2B5EF4-FFF2-40B4-BE49-F238E27FC236}">
                <a16:creationId xmlns:a16="http://schemas.microsoft.com/office/drawing/2014/main" id="{E1F2B6E1-19DA-4FE5-817C-1106A14D355A}"/>
              </a:ext>
            </a:extLst>
          </p:cNvPr>
          <p:cNvSpPr txBox="1"/>
          <p:nvPr/>
        </p:nvSpPr>
        <p:spPr>
          <a:xfrm>
            <a:off x="362452" y="4281162"/>
            <a:ext cx="2785279" cy="761747"/>
          </a:xfrm>
          <a:prstGeom prst="rect">
            <a:avLst/>
          </a:prstGeom>
          <a:noFill/>
          <a:ln w="19050">
            <a:solidFill>
              <a:srgbClr val="7030A0"/>
            </a:solidFill>
          </a:ln>
        </p:spPr>
        <p:txBody>
          <a:bodyPr wrap="square" rtlCol="0">
            <a:spAutoFit/>
          </a:bodyPr>
          <a:lstStyle>
            <a:defPPr>
              <a:defRPr lang="en-US"/>
            </a:defPPr>
            <a:lvl1pPr algn="ctr">
              <a:defRPr sz="1013"/>
            </a:lvl1pPr>
          </a:lstStyle>
          <a:p>
            <a:r>
              <a:rPr lang="en-GB" sz="1200" b="1" u="sng" dirty="0"/>
              <a:t>G</a:t>
            </a:r>
            <a:r>
              <a:rPr lang="en-US" sz="1200" b="1" u="sng" dirty="0" err="1"/>
              <a:t>overning</a:t>
            </a:r>
            <a:r>
              <a:rPr lang="en-US" sz="1200" b="1" u="sng" dirty="0"/>
              <a:t> Body</a:t>
            </a:r>
          </a:p>
          <a:p>
            <a:r>
              <a:rPr lang="en-US" sz="1050" dirty="0"/>
              <a:t>Chair: Megan Whitlock</a:t>
            </a:r>
            <a:endParaRPr lang="en-GB" sz="1050" dirty="0"/>
          </a:p>
          <a:p>
            <a:r>
              <a:rPr lang="en-GB" sz="1050" dirty="0"/>
              <a:t>Staff members from Meadows Care, Parents</a:t>
            </a:r>
          </a:p>
          <a:p>
            <a:r>
              <a:rPr lang="en-GB" sz="1050" dirty="0"/>
              <a:t>Independent external members</a:t>
            </a:r>
            <a:endParaRPr lang="en-US" sz="1050" dirty="0"/>
          </a:p>
        </p:txBody>
      </p:sp>
      <p:cxnSp>
        <p:nvCxnSpPr>
          <p:cNvPr id="39" name="Straight Arrow Connector 38">
            <a:extLst>
              <a:ext uri="{FF2B5EF4-FFF2-40B4-BE49-F238E27FC236}">
                <a16:creationId xmlns:a16="http://schemas.microsoft.com/office/drawing/2014/main" id="{2D3F5B28-B91E-43C9-B620-7EFFCFE2BF99}"/>
              </a:ext>
            </a:extLst>
          </p:cNvPr>
          <p:cNvCxnSpPr>
            <a:cxnSpLocks/>
            <a:stCxn id="26" idx="2"/>
            <a:endCxn id="36" idx="0"/>
          </p:cNvCxnSpPr>
          <p:nvPr/>
        </p:nvCxnSpPr>
        <p:spPr>
          <a:xfrm>
            <a:off x="1755091" y="3848260"/>
            <a:ext cx="1" cy="43290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1A83641-103B-4E96-B322-52409D95ACCA}"/>
              </a:ext>
            </a:extLst>
          </p:cNvPr>
          <p:cNvSpPr txBox="1"/>
          <p:nvPr/>
        </p:nvSpPr>
        <p:spPr>
          <a:xfrm>
            <a:off x="362451" y="5318553"/>
            <a:ext cx="2785276" cy="432875"/>
          </a:xfrm>
          <a:prstGeom prst="rect">
            <a:avLst/>
          </a:prstGeom>
          <a:noFill/>
          <a:ln w="19050">
            <a:solidFill>
              <a:srgbClr val="7030A0"/>
            </a:solidFill>
          </a:ln>
        </p:spPr>
        <p:txBody>
          <a:bodyPr wrap="square" rtlCol="0">
            <a:spAutoFit/>
          </a:bodyPr>
          <a:lstStyle>
            <a:defPPr>
              <a:defRPr lang="en-US"/>
            </a:defPPr>
            <a:lvl1pPr algn="ctr">
              <a:defRPr sz="1013"/>
            </a:lvl1pPr>
          </a:lstStyle>
          <a:p>
            <a:r>
              <a:rPr lang="en-GB" sz="1200" b="1" u="sng" dirty="0"/>
              <a:t>H</a:t>
            </a:r>
            <a:r>
              <a:rPr lang="en-US" sz="1200" b="1" u="sng" dirty="0" err="1"/>
              <a:t>ead</a:t>
            </a:r>
            <a:r>
              <a:rPr lang="en-US" sz="1200" b="1" u="sng" dirty="0"/>
              <a:t> Teacher</a:t>
            </a:r>
          </a:p>
          <a:p>
            <a:r>
              <a:rPr lang="en-US" dirty="0"/>
              <a:t>Paula Forth </a:t>
            </a:r>
          </a:p>
        </p:txBody>
      </p:sp>
      <p:sp>
        <p:nvSpPr>
          <p:cNvPr id="51" name="Rectangle: Rounded Corners 50">
            <a:extLst>
              <a:ext uri="{FF2B5EF4-FFF2-40B4-BE49-F238E27FC236}">
                <a16:creationId xmlns:a16="http://schemas.microsoft.com/office/drawing/2014/main" id="{B95D187E-71EF-4222-BBD5-0F690F446585}"/>
              </a:ext>
            </a:extLst>
          </p:cNvPr>
          <p:cNvSpPr/>
          <p:nvPr/>
        </p:nvSpPr>
        <p:spPr>
          <a:xfrm>
            <a:off x="3458973" y="4281161"/>
            <a:ext cx="3053442" cy="761748"/>
          </a:xfrm>
          <a:prstGeom prst="roundRect">
            <a:avLst/>
          </a:prstGeom>
          <a:solidFill>
            <a:schemeClr val="accent3">
              <a:lumMod val="20000"/>
              <a:lumOff val="80000"/>
            </a:schemeClr>
          </a:solid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
              </a:spcBef>
              <a:buSzPts val="850"/>
              <a:tabLst>
                <a:tab pos="584175" algn="l"/>
                <a:tab pos="584811" algn="l"/>
              </a:tabLst>
            </a:pPr>
            <a:r>
              <a:rPr lang="en-GB" sz="900" dirty="0">
                <a:solidFill>
                  <a:schemeClr val="tx1"/>
                </a:solidFill>
                <a:effectLst/>
                <a:latin typeface="Comic Sans MS" panose="030F0702030302020204" pitchFamily="66" charset="0"/>
                <a:ea typeface="Symbol" panose="05050102010706020507" pitchFamily="18" charset="2"/>
                <a:cs typeface="Symbol" panose="05050102010706020507" pitchFamily="18" charset="2"/>
              </a:rPr>
              <a:t>The Governing Body are a group of professionals from </a:t>
            </a:r>
            <a:r>
              <a:rPr lang="en-GB" sz="900" dirty="0">
                <a:solidFill>
                  <a:schemeClr val="tx1"/>
                </a:solidFill>
                <a:latin typeface="Comic Sans MS" panose="030F0702030302020204" pitchFamily="66" charset="0"/>
                <a:ea typeface="Symbol" panose="05050102010706020507" pitchFamily="18" charset="2"/>
                <a:cs typeface="Symbol" panose="05050102010706020507" pitchFamily="18" charset="2"/>
              </a:rPr>
              <a:t>both inside</a:t>
            </a:r>
            <a:r>
              <a:rPr lang="en-GB" sz="900" dirty="0">
                <a:solidFill>
                  <a:schemeClr val="tx1"/>
                </a:solidFill>
                <a:effectLst/>
                <a:latin typeface="Comic Sans MS" panose="030F0702030302020204" pitchFamily="66" charset="0"/>
                <a:ea typeface="Symbol" panose="05050102010706020507" pitchFamily="18" charset="2"/>
                <a:cs typeface="Symbol" panose="05050102010706020507" pitchFamily="18" charset="2"/>
              </a:rPr>
              <a:t> and outside Meadows </a:t>
            </a:r>
            <a:r>
              <a:rPr lang="en-GB" sz="900" dirty="0">
                <a:solidFill>
                  <a:schemeClr val="tx1"/>
                </a:solidFill>
                <a:latin typeface="Comic Sans MS" panose="030F0702030302020204" pitchFamily="66" charset="0"/>
                <a:ea typeface="Symbol" panose="05050102010706020507" pitchFamily="18" charset="2"/>
                <a:cs typeface="Symbol" panose="05050102010706020507" pitchFamily="18" charset="2"/>
              </a:rPr>
              <a:t>C</a:t>
            </a:r>
            <a:r>
              <a:rPr lang="en-GB" sz="900" dirty="0">
                <a:solidFill>
                  <a:schemeClr val="tx1"/>
                </a:solidFill>
                <a:effectLst/>
                <a:latin typeface="Comic Sans MS" panose="030F0702030302020204" pitchFamily="66" charset="0"/>
                <a:ea typeface="Symbol" panose="05050102010706020507" pitchFamily="18" charset="2"/>
                <a:cs typeface="Symbol" panose="05050102010706020507" pitchFamily="18" charset="2"/>
              </a:rPr>
              <a:t>are.  The </a:t>
            </a:r>
            <a:r>
              <a:rPr lang="en-GB" sz="900" dirty="0">
                <a:solidFill>
                  <a:schemeClr val="tx1"/>
                </a:solidFill>
                <a:latin typeface="Comic Sans MS" panose="030F0702030302020204" pitchFamily="66" charset="0"/>
                <a:ea typeface="Symbol" panose="05050102010706020507" pitchFamily="18" charset="2"/>
                <a:cs typeface="Symbol" panose="05050102010706020507" pitchFamily="18" charset="2"/>
              </a:rPr>
              <a:t>Governing Body </a:t>
            </a:r>
            <a:r>
              <a:rPr lang="en-GB" sz="900" dirty="0">
                <a:solidFill>
                  <a:schemeClr val="tx1"/>
                </a:solidFill>
                <a:effectLst/>
                <a:latin typeface="Comic Sans MS" panose="030F0702030302020204" pitchFamily="66" charset="0"/>
                <a:ea typeface="Symbol" panose="05050102010706020507" pitchFamily="18" charset="2"/>
                <a:cs typeface="Symbol" panose="05050102010706020507" pitchFamily="18" charset="2"/>
              </a:rPr>
              <a:t>oversee Meadows School to ensure educational and safeguarding standards are met for the young people. </a:t>
            </a:r>
          </a:p>
        </p:txBody>
      </p:sp>
      <p:sp>
        <p:nvSpPr>
          <p:cNvPr id="99" name="Rectangle: Rounded Corners 98">
            <a:extLst>
              <a:ext uri="{FF2B5EF4-FFF2-40B4-BE49-F238E27FC236}">
                <a16:creationId xmlns:a16="http://schemas.microsoft.com/office/drawing/2014/main" id="{00889798-EA5E-4A53-A697-EBC6D1A09841}"/>
              </a:ext>
            </a:extLst>
          </p:cNvPr>
          <p:cNvSpPr/>
          <p:nvPr/>
        </p:nvSpPr>
        <p:spPr>
          <a:xfrm>
            <a:off x="3458973" y="5326613"/>
            <a:ext cx="3053442" cy="824155"/>
          </a:xfrm>
          <a:prstGeom prst="roundRect">
            <a:avLst/>
          </a:prstGeom>
          <a:solidFill>
            <a:schemeClr val="accent3">
              <a:lumMod val="20000"/>
              <a:lumOff val="80000"/>
            </a:schemeClr>
          </a:solid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
              </a:spcBef>
              <a:buSzPts val="850"/>
              <a:tabLst>
                <a:tab pos="584175" algn="l"/>
                <a:tab pos="584811" algn="l"/>
              </a:tabLst>
            </a:pPr>
            <a:r>
              <a:rPr lang="en-GB" sz="900" dirty="0">
                <a:solidFill>
                  <a:schemeClr val="tx1"/>
                </a:solidFill>
                <a:effectLst/>
                <a:latin typeface="Comic Sans MS" panose="030F0702030302020204" pitchFamily="66" charset="0"/>
                <a:ea typeface="Symbol" panose="05050102010706020507" pitchFamily="18" charset="2"/>
                <a:cs typeface="Symbol" panose="05050102010706020507" pitchFamily="18" charset="2"/>
              </a:rPr>
              <a:t>The Headteacher is responsible for the management, quality and standards of the school and is accountable to OFSTED to ensure the school is following the requirements of the Independent Schools Inspection Handbook 2019.  </a:t>
            </a:r>
          </a:p>
        </p:txBody>
      </p:sp>
      <p:cxnSp>
        <p:nvCxnSpPr>
          <p:cNvPr id="110" name="Straight Arrow Connector 109">
            <a:extLst>
              <a:ext uri="{FF2B5EF4-FFF2-40B4-BE49-F238E27FC236}">
                <a16:creationId xmlns:a16="http://schemas.microsoft.com/office/drawing/2014/main" id="{01591761-C795-48E2-8442-03778278FD05}"/>
              </a:ext>
            </a:extLst>
          </p:cNvPr>
          <p:cNvCxnSpPr>
            <a:cxnSpLocks/>
            <a:stCxn id="47" idx="2"/>
            <a:endCxn id="50" idx="0"/>
          </p:cNvCxnSpPr>
          <p:nvPr/>
        </p:nvCxnSpPr>
        <p:spPr>
          <a:xfrm flipH="1">
            <a:off x="1755088" y="5751428"/>
            <a:ext cx="1" cy="749945"/>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43946974-E971-4C72-982A-ED73F6C0ABD5}"/>
              </a:ext>
            </a:extLst>
          </p:cNvPr>
          <p:cNvSpPr txBox="1"/>
          <p:nvPr/>
        </p:nvSpPr>
        <p:spPr>
          <a:xfrm>
            <a:off x="1419855" y="278751"/>
            <a:ext cx="4018288" cy="369332"/>
          </a:xfrm>
          <a:prstGeom prst="rect">
            <a:avLst/>
          </a:prstGeom>
          <a:noFill/>
        </p:spPr>
        <p:txBody>
          <a:bodyPr wrap="square" rtlCol="0">
            <a:spAutoFit/>
          </a:bodyPr>
          <a:lstStyle/>
          <a:p>
            <a:pPr algn="ctr"/>
            <a:r>
              <a:rPr lang="en-GB" b="1" u="sng" dirty="0"/>
              <a:t>M</a:t>
            </a:r>
            <a:r>
              <a:rPr lang="en-US" b="1" u="sng" dirty="0"/>
              <a:t>EADOWS SCHOOL GOVERNANCE</a:t>
            </a:r>
            <a:endParaRPr lang="en-GB" b="1" u="sng" dirty="0"/>
          </a:p>
        </p:txBody>
      </p:sp>
      <p:pic>
        <p:nvPicPr>
          <p:cNvPr id="1026" name="Picture 1">
            <a:extLst>
              <a:ext uri="{FF2B5EF4-FFF2-40B4-BE49-F238E27FC236}">
                <a16:creationId xmlns:a16="http://schemas.microsoft.com/office/drawing/2014/main" id="{0A96BB04-A67A-4A74-8587-D13B375056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76" y="127162"/>
            <a:ext cx="1415092" cy="36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Rounded Corners 36">
            <a:extLst>
              <a:ext uri="{FF2B5EF4-FFF2-40B4-BE49-F238E27FC236}">
                <a16:creationId xmlns:a16="http://schemas.microsoft.com/office/drawing/2014/main" id="{43E983CE-CDDF-4B8B-B2DF-F9531C02A9AE}"/>
              </a:ext>
            </a:extLst>
          </p:cNvPr>
          <p:cNvSpPr/>
          <p:nvPr/>
        </p:nvSpPr>
        <p:spPr>
          <a:xfrm>
            <a:off x="3458973" y="6501373"/>
            <a:ext cx="3050684" cy="1271469"/>
          </a:xfrm>
          <a:prstGeom prst="roundRect">
            <a:avLst/>
          </a:prstGeom>
          <a:solidFill>
            <a:schemeClr val="accent3">
              <a:lumMod val="20000"/>
              <a:lumOff val="80000"/>
            </a:schemeClr>
          </a:solid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
              </a:spcBef>
              <a:buSzPts val="850"/>
              <a:tabLst>
                <a:tab pos="584175" algn="l"/>
                <a:tab pos="584811" algn="l"/>
              </a:tabLst>
            </a:pPr>
            <a:r>
              <a:rPr lang="en-GB" sz="900" dirty="0">
                <a:solidFill>
                  <a:schemeClr val="tx1"/>
                </a:solidFill>
                <a:effectLst/>
                <a:latin typeface="Comic Sans MS" panose="030F0702030302020204" pitchFamily="66" charset="0"/>
                <a:ea typeface="Symbol" panose="05050102010706020507" pitchFamily="18" charset="2"/>
                <a:cs typeface="Symbol" panose="05050102010706020507" pitchFamily="18" charset="2"/>
              </a:rPr>
              <a:t>The ARC is a Community Interest Group (CIC) which is a not-for-profit organisation set up for the community </a:t>
            </a:r>
          </a:p>
          <a:p>
            <a:pPr algn="ctr">
              <a:spcBef>
                <a:spcPts val="40"/>
              </a:spcBef>
              <a:buSzPts val="850"/>
              <a:tabLst>
                <a:tab pos="584175" algn="l"/>
                <a:tab pos="584811" algn="l"/>
              </a:tabLst>
            </a:pPr>
            <a:r>
              <a:rPr lang="en-GB" sz="900" dirty="0">
                <a:solidFill>
                  <a:schemeClr val="tx1"/>
                </a:solidFill>
                <a:latin typeface="Comic Sans MS" panose="030F0702030302020204" pitchFamily="66" charset="0"/>
                <a:ea typeface="Symbol" panose="05050102010706020507" pitchFamily="18" charset="2"/>
                <a:cs typeface="Symbol" panose="05050102010706020507" pitchFamily="18" charset="2"/>
              </a:rPr>
              <a:t>The ARC are inspected &amp; audited by:</a:t>
            </a:r>
          </a:p>
          <a:p>
            <a:pPr algn="ctr">
              <a:spcBef>
                <a:spcPts val="40"/>
              </a:spcBef>
              <a:buSzPts val="850"/>
              <a:tabLst>
                <a:tab pos="584175" algn="l"/>
                <a:tab pos="584811" algn="l"/>
              </a:tabLst>
            </a:pPr>
            <a:r>
              <a:rPr lang="en-GB" sz="900" dirty="0">
                <a:solidFill>
                  <a:schemeClr val="tx1"/>
                </a:solidFill>
                <a:latin typeface="Comic Sans MS" panose="030F0702030302020204" pitchFamily="66" charset="0"/>
                <a:ea typeface="Symbol" panose="05050102010706020507" pitchFamily="18" charset="2"/>
                <a:cs typeface="Symbol" panose="05050102010706020507" pitchFamily="18" charset="2"/>
              </a:rPr>
              <a:t>Stockport Health and Safety</a:t>
            </a:r>
          </a:p>
          <a:p>
            <a:pPr algn="ctr">
              <a:spcBef>
                <a:spcPts val="40"/>
              </a:spcBef>
              <a:buSzPts val="850"/>
              <a:tabLst>
                <a:tab pos="584175" algn="l"/>
                <a:tab pos="584811" algn="l"/>
              </a:tabLst>
            </a:pPr>
            <a:r>
              <a:rPr lang="en-GB" sz="900" dirty="0">
                <a:solidFill>
                  <a:schemeClr val="tx1"/>
                </a:solidFill>
                <a:latin typeface="Comic Sans MS" panose="030F0702030302020204" pitchFamily="66" charset="0"/>
                <a:ea typeface="Symbol" panose="05050102010706020507" pitchFamily="18" charset="2"/>
                <a:cs typeface="Symbol" panose="05050102010706020507" pitchFamily="18" charset="2"/>
              </a:rPr>
              <a:t>Tameside Health and Safety</a:t>
            </a:r>
          </a:p>
          <a:p>
            <a:pPr algn="ctr">
              <a:spcBef>
                <a:spcPts val="40"/>
              </a:spcBef>
              <a:buSzPts val="850"/>
              <a:tabLst>
                <a:tab pos="584175" algn="l"/>
                <a:tab pos="584811" algn="l"/>
              </a:tabLst>
            </a:pPr>
            <a:r>
              <a:rPr lang="en-GB" sz="900" dirty="0">
                <a:solidFill>
                  <a:schemeClr val="tx1"/>
                </a:solidFill>
                <a:latin typeface="Comic Sans MS" panose="030F0702030302020204" pitchFamily="66" charset="0"/>
                <a:ea typeface="Symbol" panose="05050102010706020507" pitchFamily="18" charset="2"/>
                <a:cs typeface="Symbol" panose="05050102010706020507" pitchFamily="18" charset="2"/>
              </a:rPr>
              <a:t>Meadows Care Safeguarding and H&amp;S</a:t>
            </a:r>
          </a:p>
          <a:p>
            <a:pPr algn="ctr">
              <a:spcBef>
                <a:spcPts val="40"/>
              </a:spcBef>
              <a:buSzPts val="850"/>
              <a:tabLst>
                <a:tab pos="584175" algn="l"/>
                <a:tab pos="584811" algn="l"/>
              </a:tabLst>
            </a:pPr>
            <a:r>
              <a:rPr lang="en-GB" sz="900" dirty="0">
                <a:solidFill>
                  <a:schemeClr val="tx1"/>
                </a:solidFill>
                <a:latin typeface="Comic Sans MS" panose="030F0702030302020204" pitchFamily="66" charset="0"/>
                <a:ea typeface="Symbol" panose="05050102010706020507" pitchFamily="18" charset="2"/>
                <a:cs typeface="Symbol" panose="05050102010706020507" pitchFamily="18" charset="2"/>
              </a:rPr>
              <a:t>Avonside (Independent H&amp;S Advisors)</a:t>
            </a:r>
          </a:p>
        </p:txBody>
      </p:sp>
      <p:cxnSp>
        <p:nvCxnSpPr>
          <p:cNvPr id="79" name="Straight Arrow Connector 78">
            <a:extLst>
              <a:ext uri="{FF2B5EF4-FFF2-40B4-BE49-F238E27FC236}">
                <a16:creationId xmlns:a16="http://schemas.microsoft.com/office/drawing/2014/main" id="{79A28E19-220A-4656-9806-F1A7626748BD}"/>
              </a:ext>
            </a:extLst>
          </p:cNvPr>
          <p:cNvCxnSpPr>
            <a:cxnSpLocks/>
            <a:stCxn id="36" idx="2"/>
            <a:endCxn id="47" idx="0"/>
          </p:cNvCxnSpPr>
          <p:nvPr/>
        </p:nvCxnSpPr>
        <p:spPr>
          <a:xfrm flipH="1">
            <a:off x="1755089" y="5042909"/>
            <a:ext cx="3" cy="275644"/>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Rounded Corners 1">
            <a:extLst>
              <a:ext uri="{FF2B5EF4-FFF2-40B4-BE49-F238E27FC236}">
                <a16:creationId xmlns:a16="http://schemas.microsoft.com/office/drawing/2014/main" id="{20BE6C38-09EB-43B8-A1B5-E7884DC657EE}"/>
              </a:ext>
            </a:extLst>
          </p:cNvPr>
          <p:cNvSpPr/>
          <p:nvPr/>
        </p:nvSpPr>
        <p:spPr>
          <a:xfrm>
            <a:off x="3428276" y="8066027"/>
            <a:ext cx="3081375" cy="1561221"/>
          </a:xfrm>
          <a:prstGeom prst="roundRect">
            <a:avLst/>
          </a:prstGeom>
          <a:solidFill>
            <a:schemeClr val="accent3">
              <a:lumMod val="20000"/>
              <a:lumOff val="80000"/>
            </a:schemeClr>
          </a:solid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
              </a:spcBef>
              <a:buSzPts val="850"/>
              <a:tabLst>
                <a:tab pos="584175" algn="l"/>
                <a:tab pos="584811" algn="l"/>
              </a:tabLst>
            </a:pPr>
            <a:r>
              <a:rPr lang="en-GB" sz="800" dirty="0">
                <a:solidFill>
                  <a:schemeClr val="tx1"/>
                </a:solidFill>
                <a:latin typeface="Comic Sans MS" panose="030F0702030302020204" pitchFamily="66" charset="0"/>
                <a:ea typeface="Symbol" panose="05050102010706020507" pitchFamily="18" charset="2"/>
                <a:cs typeface="Symbol" panose="05050102010706020507" pitchFamily="18" charset="2"/>
              </a:rPr>
              <a:t>SMS: Music and Hair and Beauty. Inspected by Ofsted through Broadstone School.   </a:t>
            </a:r>
          </a:p>
          <a:p>
            <a:pPr algn="ctr">
              <a:spcBef>
                <a:spcPts val="40"/>
              </a:spcBef>
              <a:buSzPts val="850"/>
              <a:tabLst>
                <a:tab pos="584175" algn="l"/>
                <a:tab pos="584811" algn="l"/>
              </a:tabLst>
            </a:pPr>
            <a:r>
              <a:rPr lang="en-GB" sz="800" dirty="0">
                <a:solidFill>
                  <a:schemeClr val="tx1"/>
                </a:solidFill>
                <a:latin typeface="Comic Sans MS" panose="030F0702030302020204" pitchFamily="66" charset="0"/>
                <a:ea typeface="Symbol" panose="05050102010706020507" pitchFamily="18" charset="2"/>
                <a:cs typeface="Symbol" panose="05050102010706020507" pitchFamily="18" charset="2"/>
              </a:rPr>
              <a:t> </a:t>
            </a:r>
          </a:p>
          <a:p>
            <a:pPr algn="ctr">
              <a:spcBef>
                <a:spcPts val="40"/>
              </a:spcBef>
              <a:buSzPts val="850"/>
              <a:tabLst>
                <a:tab pos="584175" algn="l"/>
                <a:tab pos="584811" algn="l"/>
              </a:tabLst>
            </a:pPr>
            <a:r>
              <a:rPr lang="en-GB" sz="800" dirty="0">
                <a:solidFill>
                  <a:schemeClr val="tx1"/>
                </a:solidFill>
                <a:latin typeface="Comic Sans MS" panose="030F0702030302020204" pitchFamily="66" charset="0"/>
                <a:ea typeface="Symbol" panose="05050102010706020507" pitchFamily="18" charset="2"/>
                <a:cs typeface="Symbol" panose="05050102010706020507" pitchFamily="18" charset="2"/>
              </a:rPr>
              <a:t>ACE Training: Construction, Painting and Decorating,  Bricklaying, Woodwork and Vehicle Mechanics.  Inspected by Rochdale Authority. </a:t>
            </a:r>
          </a:p>
          <a:p>
            <a:pPr algn="ctr">
              <a:spcBef>
                <a:spcPts val="40"/>
              </a:spcBef>
              <a:buSzPts val="850"/>
              <a:tabLst>
                <a:tab pos="584175" algn="l"/>
                <a:tab pos="584811" algn="l"/>
              </a:tabLst>
            </a:pPr>
            <a:r>
              <a:rPr lang="en-GB" sz="800" dirty="0">
                <a:solidFill>
                  <a:schemeClr val="tx1"/>
                </a:solidFill>
                <a:latin typeface="Comic Sans MS" panose="030F0702030302020204" pitchFamily="66" charset="0"/>
                <a:ea typeface="Symbol" panose="05050102010706020507" pitchFamily="18" charset="2"/>
                <a:cs typeface="Symbol" panose="05050102010706020507" pitchFamily="18" charset="2"/>
              </a:rPr>
              <a:t> </a:t>
            </a:r>
          </a:p>
          <a:p>
            <a:pPr algn="ctr">
              <a:spcBef>
                <a:spcPts val="40"/>
              </a:spcBef>
              <a:buSzPts val="850"/>
              <a:tabLst>
                <a:tab pos="584175" algn="l"/>
                <a:tab pos="584811" algn="l"/>
              </a:tabLst>
            </a:pPr>
            <a:r>
              <a:rPr lang="en-GB" sz="800" dirty="0">
                <a:solidFill>
                  <a:schemeClr val="tx1"/>
                </a:solidFill>
                <a:latin typeface="Comic Sans MS" panose="030F0702030302020204" pitchFamily="66" charset="0"/>
                <a:ea typeface="Symbol" panose="05050102010706020507" pitchFamily="18" charset="2"/>
                <a:cs typeface="Symbol" panose="05050102010706020507" pitchFamily="18" charset="2"/>
              </a:rPr>
              <a:t>Links4life offers pupils outdoor and indoor sporting pursuits.  Inspected by Rochdale Authority</a:t>
            </a:r>
          </a:p>
          <a:p>
            <a:pPr algn="ctr">
              <a:spcBef>
                <a:spcPts val="40"/>
              </a:spcBef>
              <a:buSzPts val="850"/>
              <a:tabLst>
                <a:tab pos="584175" algn="l"/>
                <a:tab pos="584811" algn="l"/>
              </a:tabLst>
            </a:pPr>
            <a:r>
              <a:rPr lang="en-GB" sz="800" dirty="0">
                <a:solidFill>
                  <a:schemeClr val="tx1"/>
                </a:solidFill>
                <a:latin typeface="Comic Sans MS" panose="030F0702030302020204" pitchFamily="66" charset="0"/>
                <a:ea typeface="Symbol" panose="05050102010706020507" pitchFamily="18" charset="2"/>
                <a:cs typeface="Symbol" panose="05050102010706020507" pitchFamily="18" charset="2"/>
              </a:rPr>
              <a:t> </a:t>
            </a:r>
          </a:p>
          <a:p>
            <a:pPr algn="ctr">
              <a:spcBef>
                <a:spcPts val="40"/>
              </a:spcBef>
              <a:buSzPts val="850"/>
              <a:tabLst>
                <a:tab pos="584175" algn="l"/>
                <a:tab pos="584811" algn="l"/>
              </a:tabLst>
            </a:pPr>
            <a:r>
              <a:rPr lang="en-GB" sz="800" dirty="0">
                <a:solidFill>
                  <a:schemeClr val="tx1"/>
                </a:solidFill>
                <a:latin typeface="Comic Sans MS" panose="030F0702030302020204" pitchFamily="66" charset="0"/>
                <a:ea typeface="Symbol" panose="05050102010706020507" pitchFamily="18" charset="2"/>
                <a:cs typeface="Symbol" panose="05050102010706020507" pitchFamily="18" charset="2"/>
              </a:rPr>
              <a:t>Dickey Steps -Licensed horse riding school inspected by Rochdale Authority. </a:t>
            </a:r>
          </a:p>
        </p:txBody>
      </p:sp>
      <p:sp>
        <p:nvSpPr>
          <p:cNvPr id="50" name="TextBox 49">
            <a:extLst>
              <a:ext uri="{FF2B5EF4-FFF2-40B4-BE49-F238E27FC236}">
                <a16:creationId xmlns:a16="http://schemas.microsoft.com/office/drawing/2014/main" id="{53A6E5E8-F961-47C5-81E2-3EF11D1AA1EA}"/>
              </a:ext>
            </a:extLst>
          </p:cNvPr>
          <p:cNvSpPr txBox="1"/>
          <p:nvPr/>
        </p:nvSpPr>
        <p:spPr>
          <a:xfrm>
            <a:off x="362450" y="6501373"/>
            <a:ext cx="2785275" cy="617541"/>
          </a:xfrm>
          <a:prstGeom prst="rect">
            <a:avLst/>
          </a:prstGeom>
          <a:noFill/>
          <a:ln w="19050">
            <a:solidFill>
              <a:srgbClr val="00B050"/>
            </a:solidFill>
          </a:ln>
        </p:spPr>
        <p:txBody>
          <a:bodyPr wrap="square" rtlCol="0">
            <a:spAutoFit/>
          </a:bodyPr>
          <a:lstStyle>
            <a:defPPr>
              <a:defRPr lang="en-US"/>
            </a:defPPr>
            <a:lvl1pPr algn="ctr">
              <a:defRPr sz="1013"/>
            </a:lvl1pPr>
          </a:lstStyle>
          <a:p>
            <a:r>
              <a:rPr lang="en-US" sz="1200" b="1" u="sng" dirty="0"/>
              <a:t>Alternative Providers</a:t>
            </a:r>
          </a:p>
          <a:p>
            <a:r>
              <a:rPr lang="en-US" sz="1200" b="1" u="sng" dirty="0"/>
              <a:t>Agricultural Rural Centre (ARC): </a:t>
            </a:r>
          </a:p>
          <a:p>
            <a:r>
              <a:rPr lang="en-US" b="1" dirty="0"/>
              <a:t>Manager </a:t>
            </a:r>
            <a:r>
              <a:rPr lang="en-US" b="1" dirty="0" err="1"/>
              <a:t>Ceri</a:t>
            </a:r>
            <a:r>
              <a:rPr lang="en-US" b="1" dirty="0"/>
              <a:t> Forth</a:t>
            </a:r>
          </a:p>
        </p:txBody>
      </p:sp>
      <p:sp>
        <p:nvSpPr>
          <p:cNvPr id="54" name="TextBox 53">
            <a:extLst>
              <a:ext uri="{FF2B5EF4-FFF2-40B4-BE49-F238E27FC236}">
                <a16:creationId xmlns:a16="http://schemas.microsoft.com/office/drawing/2014/main" id="{545F0D61-5414-43B9-AD67-1AD96B832954}"/>
              </a:ext>
            </a:extLst>
          </p:cNvPr>
          <p:cNvSpPr txBox="1"/>
          <p:nvPr/>
        </p:nvSpPr>
        <p:spPr>
          <a:xfrm>
            <a:off x="362445" y="8096019"/>
            <a:ext cx="2785279" cy="461665"/>
          </a:xfrm>
          <a:prstGeom prst="rect">
            <a:avLst/>
          </a:prstGeom>
          <a:noFill/>
          <a:ln w="19050">
            <a:solidFill>
              <a:srgbClr val="00B050"/>
            </a:solidFill>
          </a:ln>
        </p:spPr>
        <p:txBody>
          <a:bodyPr wrap="square" rtlCol="0">
            <a:spAutoFit/>
          </a:bodyPr>
          <a:lstStyle>
            <a:defPPr>
              <a:defRPr lang="en-US"/>
            </a:defPPr>
            <a:lvl1pPr algn="ctr">
              <a:defRPr sz="1200" b="1" u="sng"/>
            </a:lvl1pPr>
          </a:lstStyle>
          <a:p>
            <a:r>
              <a:rPr lang="en-US" dirty="0"/>
              <a:t>Other Alternative Providers</a:t>
            </a:r>
          </a:p>
          <a:p>
            <a:endParaRPr lang="en-US" dirty="0"/>
          </a:p>
        </p:txBody>
      </p:sp>
      <p:cxnSp>
        <p:nvCxnSpPr>
          <p:cNvPr id="66" name="Straight Arrow Connector 65">
            <a:extLst>
              <a:ext uri="{FF2B5EF4-FFF2-40B4-BE49-F238E27FC236}">
                <a16:creationId xmlns:a16="http://schemas.microsoft.com/office/drawing/2014/main" id="{8923C119-03BF-44EC-BDEB-EAFFD965B69C}"/>
              </a:ext>
            </a:extLst>
          </p:cNvPr>
          <p:cNvCxnSpPr>
            <a:cxnSpLocks/>
            <a:stCxn id="50" idx="2"/>
            <a:endCxn id="54" idx="0"/>
          </p:cNvCxnSpPr>
          <p:nvPr/>
        </p:nvCxnSpPr>
        <p:spPr>
          <a:xfrm flipH="1">
            <a:off x="1755085" y="7263120"/>
            <a:ext cx="3" cy="83289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82677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338</Words>
  <Application>Microsoft Office PowerPoint</Application>
  <PresentationFormat>A4 Paper (210x297 mm)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Bywater</dc:creator>
  <cp:lastModifiedBy>Paula Forth</cp:lastModifiedBy>
  <cp:revision>34</cp:revision>
  <cp:lastPrinted>2020-09-16T13:05:08Z</cp:lastPrinted>
  <dcterms:created xsi:type="dcterms:W3CDTF">2020-08-14T07:37:34Z</dcterms:created>
  <dcterms:modified xsi:type="dcterms:W3CDTF">2023-07-12T19:19:08Z</dcterms:modified>
</cp:coreProperties>
</file>